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0" r:id="rId3"/>
    <p:sldId id="271" r:id="rId4"/>
    <p:sldId id="272" r:id="rId5"/>
    <p:sldId id="273" r:id="rId6"/>
    <p:sldId id="274" r:id="rId7"/>
    <p:sldId id="262" r:id="rId8"/>
    <p:sldId id="275" r:id="rId9"/>
    <p:sldId id="276" r:id="rId10"/>
    <p:sldId id="277" r:id="rId11"/>
    <p:sldId id="257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BA151-30D0-4F29-B23A-9A94919200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8C0D67F-C7B8-453C-9A83-05AE85E24095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AR" sz="3400" b="1" dirty="0" smtClean="0">
              <a:latin typeface="Tahoma" pitchFamily="34" charset="0"/>
              <a:ea typeface="Arial Unicode MS" pitchFamily="34" charset="-128"/>
              <a:cs typeface="Tahoma" pitchFamily="34" charset="0"/>
            </a:rPr>
            <a:t>1) Concepto</a:t>
          </a:r>
          <a:endParaRPr lang="es-AR" sz="3400" b="1" dirty="0">
            <a:latin typeface="Tahoma" pitchFamily="34" charset="0"/>
            <a:ea typeface="Arial Unicode MS" pitchFamily="34" charset="-128"/>
            <a:cs typeface="Tahoma" pitchFamily="34" charset="0"/>
          </a:endParaRPr>
        </a:p>
      </dgm:t>
    </dgm:pt>
    <dgm:pt modelId="{2BC4A073-8432-4C43-83E5-EC7CADFF47B0}" type="parTrans" cxnId="{4D402EAB-3D75-447B-9604-CE67F8B09919}">
      <dgm:prSet/>
      <dgm:spPr/>
      <dgm:t>
        <a:bodyPr/>
        <a:lstStyle/>
        <a:p>
          <a:endParaRPr lang="es-AR"/>
        </a:p>
      </dgm:t>
    </dgm:pt>
    <dgm:pt modelId="{4D2F1CF4-2E5E-41A4-8550-876C9A64DE1F}" type="sibTrans" cxnId="{4D402EAB-3D75-447B-9604-CE67F8B09919}">
      <dgm:prSet/>
      <dgm:spPr/>
      <dgm:t>
        <a:bodyPr/>
        <a:lstStyle/>
        <a:p>
          <a:endParaRPr lang="es-AR"/>
        </a:p>
      </dgm:t>
    </dgm:pt>
    <dgm:pt modelId="{D01EB258-FA78-480F-8650-E9B7B4683AC0}">
      <dgm:prSet phldrT="[Texto]" custT="1"/>
      <dgm:spPr>
        <a:solidFill>
          <a:schemeClr val="tx2"/>
        </a:solidFill>
      </dgm:spPr>
      <dgm:t>
        <a:bodyPr/>
        <a:lstStyle/>
        <a:p>
          <a:r>
            <a:rPr lang="es-AR" sz="3400" b="1" dirty="0" smtClean="0">
              <a:latin typeface="Tahoma" pitchFamily="34" charset="0"/>
              <a:ea typeface="Arial Unicode MS" pitchFamily="34" charset="-128"/>
              <a:cs typeface="Tahoma" pitchFamily="34" charset="0"/>
            </a:rPr>
            <a:t>2) Actores que intervienen</a:t>
          </a:r>
          <a:endParaRPr lang="es-AR" sz="3400" b="1" dirty="0">
            <a:latin typeface="Tahoma" pitchFamily="34" charset="0"/>
            <a:ea typeface="Arial Unicode MS" pitchFamily="34" charset="-128"/>
            <a:cs typeface="Tahoma" pitchFamily="34" charset="0"/>
          </a:endParaRPr>
        </a:p>
      </dgm:t>
    </dgm:pt>
    <dgm:pt modelId="{C395B16B-2EE9-4863-A884-F9EFEE50D652}" type="parTrans" cxnId="{DE42F458-4301-48E4-812F-24B6AEC80F4D}">
      <dgm:prSet/>
      <dgm:spPr/>
      <dgm:t>
        <a:bodyPr/>
        <a:lstStyle/>
        <a:p>
          <a:endParaRPr lang="es-AR"/>
        </a:p>
      </dgm:t>
    </dgm:pt>
    <dgm:pt modelId="{572993B3-54FA-45FE-8359-A34CBE44DAF4}" type="sibTrans" cxnId="{DE42F458-4301-48E4-812F-24B6AEC80F4D}">
      <dgm:prSet/>
      <dgm:spPr/>
      <dgm:t>
        <a:bodyPr/>
        <a:lstStyle/>
        <a:p>
          <a:endParaRPr lang="es-AR"/>
        </a:p>
      </dgm:t>
    </dgm:pt>
    <dgm:pt modelId="{881B79F2-6C12-4A1B-A4A6-494E775A9038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AR" sz="3400" b="1" dirty="0" smtClean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Tahoma" pitchFamily="34" charset="0"/>
            </a:rPr>
            <a:t>3) ¿Qué estrategias podemos crear juntos?</a:t>
          </a:r>
          <a:endParaRPr lang="es-AR" sz="3400" b="1" dirty="0">
            <a:solidFill>
              <a:schemeClr val="bg1"/>
            </a:solidFill>
            <a:latin typeface="Tahoma" pitchFamily="34" charset="0"/>
            <a:ea typeface="Arial Unicode MS" pitchFamily="34" charset="-128"/>
            <a:cs typeface="Tahoma" pitchFamily="34" charset="0"/>
          </a:endParaRPr>
        </a:p>
      </dgm:t>
    </dgm:pt>
    <dgm:pt modelId="{6099824F-D599-4E2B-97F9-7D8428AC248C}" type="parTrans" cxnId="{DB11E075-83F9-416A-8594-8F00CAB11FEE}">
      <dgm:prSet/>
      <dgm:spPr/>
      <dgm:t>
        <a:bodyPr/>
        <a:lstStyle/>
        <a:p>
          <a:endParaRPr lang="es-AR"/>
        </a:p>
      </dgm:t>
    </dgm:pt>
    <dgm:pt modelId="{C6F88288-647C-4DD8-ACB7-A1AC92AA5FAF}" type="sibTrans" cxnId="{DB11E075-83F9-416A-8594-8F00CAB11FEE}">
      <dgm:prSet/>
      <dgm:spPr/>
      <dgm:t>
        <a:bodyPr/>
        <a:lstStyle/>
        <a:p>
          <a:endParaRPr lang="es-AR"/>
        </a:p>
      </dgm:t>
    </dgm:pt>
    <dgm:pt modelId="{51A4D345-C97C-4165-AEAC-13A91C69CC7B}" type="pres">
      <dgm:prSet presAssocID="{53EBA151-30D0-4F29-B23A-9A94919200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718D6E-D813-41AA-B4BB-0D9C82A91E2A}" type="pres">
      <dgm:prSet presAssocID="{88C0D67F-C7B8-453C-9A83-05AE85E24095}" presName="parentLin" presStyleCnt="0"/>
      <dgm:spPr/>
    </dgm:pt>
    <dgm:pt modelId="{9295F851-D211-464C-B0D1-17775B9A06DE}" type="pres">
      <dgm:prSet presAssocID="{88C0D67F-C7B8-453C-9A83-05AE85E240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388F90D-8947-47CD-953D-09A82DA1B4EF}" type="pres">
      <dgm:prSet presAssocID="{88C0D67F-C7B8-453C-9A83-05AE85E24095}" presName="parentText" presStyleLbl="node1" presStyleIdx="0" presStyleCnt="3" custScaleX="123570" custScaleY="1670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1A26E-37B0-4162-AAAE-5CF2DE1DD164}" type="pres">
      <dgm:prSet presAssocID="{88C0D67F-C7B8-453C-9A83-05AE85E24095}" presName="negativeSpace" presStyleCnt="0"/>
      <dgm:spPr/>
    </dgm:pt>
    <dgm:pt modelId="{91B70DAD-4CEB-4342-B52C-60DC1308BF5B}" type="pres">
      <dgm:prSet presAssocID="{88C0D67F-C7B8-453C-9A83-05AE85E24095}" presName="childText" presStyleLbl="conFgAcc1" presStyleIdx="0" presStyleCnt="3">
        <dgm:presLayoutVars>
          <dgm:bulletEnabled val="1"/>
        </dgm:presLayoutVars>
      </dgm:prSet>
      <dgm:spPr/>
    </dgm:pt>
    <dgm:pt modelId="{BDE28E88-F6AD-4788-B487-90BFA000517F}" type="pres">
      <dgm:prSet presAssocID="{4D2F1CF4-2E5E-41A4-8550-876C9A64DE1F}" presName="spaceBetweenRectangles" presStyleCnt="0"/>
      <dgm:spPr/>
    </dgm:pt>
    <dgm:pt modelId="{3F71E93E-8FC2-4829-A0A3-F4B18C01160F}" type="pres">
      <dgm:prSet presAssocID="{D01EB258-FA78-480F-8650-E9B7B4683AC0}" presName="parentLin" presStyleCnt="0"/>
      <dgm:spPr/>
    </dgm:pt>
    <dgm:pt modelId="{573F087D-7A55-4C1A-A8CC-9D593C974BCB}" type="pres">
      <dgm:prSet presAssocID="{D01EB258-FA78-480F-8650-E9B7B4683AC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2CB3C6D-2420-4396-B4A6-2606093940F5}" type="pres">
      <dgm:prSet presAssocID="{D01EB258-FA78-480F-8650-E9B7B4683AC0}" presName="parentText" presStyleLbl="node1" presStyleIdx="1" presStyleCnt="3" custScaleX="126871" custScaleY="159546" custLinFactNeighborX="-9987" custLinFactNeighborY="50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FDD5E-FA3E-441E-A694-D3A6F690BA85}" type="pres">
      <dgm:prSet presAssocID="{D01EB258-FA78-480F-8650-E9B7B4683AC0}" presName="negativeSpace" presStyleCnt="0"/>
      <dgm:spPr/>
    </dgm:pt>
    <dgm:pt modelId="{D8FF9E78-CA5F-4F43-96B6-54CA670E8966}" type="pres">
      <dgm:prSet presAssocID="{D01EB258-FA78-480F-8650-E9B7B4683AC0}" presName="childText" presStyleLbl="conFgAcc1" presStyleIdx="1" presStyleCnt="3">
        <dgm:presLayoutVars>
          <dgm:bulletEnabled val="1"/>
        </dgm:presLayoutVars>
      </dgm:prSet>
      <dgm:spPr/>
    </dgm:pt>
    <dgm:pt modelId="{17BF2ECD-2D48-4CF7-880D-BB13AF4B8621}" type="pres">
      <dgm:prSet presAssocID="{572993B3-54FA-45FE-8359-A34CBE44DAF4}" presName="spaceBetweenRectangles" presStyleCnt="0"/>
      <dgm:spPr/>
    </dgm:pt>
    <dgm:pt modelId="{A2C83BA7-C84D-45B0-B1E3-23C0BA68E713}" type="pres">
      <dgm:prSet presAssocID="{881B79F2-6C12-4A1B-A4A6-494E775A9038}" presName="parentLin" presStyleCnt="0"/>
      <dgm:spPr/>
    </dgm:pt>
    <dgm:pt modelId="{A96587EE-55C2-4002-8449-E469E80FA4F0}" type="pres">
      <dgm:prSet presAssocID="{881B79F2-6C12-4A1B-A4A6-494E775A903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9185DAA-9703-4DE8-8D4E-AD99CA12B53E}" type="pres">
      <dgm:prSet presAssocID="{881B79F2-6C12-4A1B-A4A6-494E775A9038}" presName="parentText" presStyleLbl="node1" presStyleIdx="2" presStyleCnt="3" custScaleX="128570" custScaleY="165818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B218AD2-6204-463B-983A-E36EC0D1A9E1}" type="pres">
      <dgm:prSet presAssocID="{881B79F2-6C12-4A1B-A4A6-494E775A9038}" presName="negativeSpace" presStyleCnt="0"/>
      <dgm:spPr/>
    </dgm:pt>
    <dgm:pt modelId="{A1A88E95-499F-4F75-AF9C-A87DCA06A091}" type="pres">
      <dgm:prSet presAssocID="{881B79F2-6C12-4A1B-A4A6-494E775A90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11E075-83F9-416A-8594-8F00CAB11FEE}" srcId="{53EBA151-30D0-4F29-B23A-9A94919200C1}" destId="{881B79F2-6C12-4A1B-A4A6-494E775A9038}" srcOrd="2" destOrd="0" parTransId="{6099824F-D599-4E2B-97F9-7D8428AC248C}" sibTransId="{C6F88288-647C-4DD8-ACB7-A1AC92AA5FAF}"/>
    <dgm:cxn modelId="{DE42F458-4301-48E4-812F-24B6AEC80F4D}" srcId="{53EBA151-30D0-4F29-B23A-9A94919200C1}" destId="{D01EB258-FA78-480F-8650-E9B7B4683AC0}" srcOrd="1" destOrd="0" parTransId="{C395B16B-2EE9-4863-A884-F9EFEE50D652}" sibTransId="{572993B3-54FA-45FE-8359-A34CBE44DAF4}"/>
    <dgm:cxn modelId="{EDF63ABA-10D9-4A71-B296-269FD3D3FBB1}" type="presOf" srcId="{88C0D67F-C7B8-453C-9A83-05AE85E24095}" destId="{9295F851-D211-464C-B0D1-17775B9A06DE}" srcOrd="0" destOrd="0" presId="urn:microsoft.com/office/officeart/2005/8/layout/list1"/>
    <dgm:cxn modelId="{12BCA686-23F7-4A6E-8B11-3C69FF29E186}" type="presOf" srcId="{D01EB258-FA78-480F-8650-E9B7B4683AC0}" destId="{573F087D-7A55-4C1A-A8CC-9D593C974BCB}" srcOrd="0" destOrd="0" presId="urn:microsoft.com/office/officeart/2005/8/layout/list1"/>
    <dgm:cxn modelId="{1885B3E0-B3EF-46FE-A063-E6A97940CC8A}" type="presOf" srcId="{881B79F2-6C12-4A1B-A4A6-494E775A9038}" destId="{A96587EE-55C2-4002-8449-E469E80FA4F0}" srcOrd="0" destOrd="0" presId="urn:microsoft.com/office/officeart/2005/8/layout/list1"/>
    <dgm:cxn modelId="{B43DFD0C-4186-4F8A-8E97-F955DFA1CBDA}" type="presOf" srcId="{881B79F2-6C12-4A1B-A4A6-494E775A9038}" destId="{E9185DAA-9703-4DE8-8D4E-AD99CA12B53E}" srcOrd="1" destOrd="0" presId="urn:microsoft.com/office/officeart/2005/8/layout/list1"/>
    <dgm:cxn modelId="{8AA8E4A7-935C-4688-BD8F-631E4BFF5436}" type="presOf" srcId="{D01EB258-FA78-480F-8650-E9B7B4683AC0}" destId="{12CB3C6D-2420-4396-B4A6-2606093940F5}" srcOrd="1" destOrd="0" presId="urn:microsoft.com/office/officeart/2005/8/layout/list1"/>
    <dgm:cxn modelId="{D098B7BE-A510-43A9-AD12-7A613A3A3ACE}" type="presOf" srcId="{88C0D67F-C7B8-453C-9A83-05AE85E24095}" destId="{8388F90D-8947-47CD-953D-09A82DA1B4EF}" srcOrd="1" destOrd="0" presId="urn:microsoft.com/office/officeart/2005/8/layout/list1"/>
    <dgm:cxn modelId="{4D402EAB-3D75-447B-9604-CE67F8B09919}" srcId="{53EBA151-30D0-4F29-B23A-9A94919200C1}" destId="{88C0D67F-C7B8-453C-9A83-05AE85E24095}" srcOrd="0" destOrd="0" parTransId="{2BC4A073-8432-4C43-83E5-EC7CADFF47B0}" sibTransId="{4D2F1CF4-2E5E-41A4-8550-876C9A64DE1F}"/>
    <dgm:cxn modelId="{F3F793CB-57C9-4632-A877-0796AF908FA9}" type="presOf" srcId="{53EBA151-30D0-4F29-B23A-9A94919200C1}" destId="{51A4D345-C97C-4165-AEAC-13A91C69CC7B}" srcOrd="0" destOrd="0" presId="urn:microsoft.com/office/officeart/2005/8/layout/list1"/>
    <dgm:cxn modelId="{EA68BE7D-ED2D-4A18-A7E9-BA7CF8233F1B}" type="presParOf" srcId="{51A4D345-C97C-4165-AEAC-13A91C69CC7B}" destId="{18718D6E-D813-41AA-B4BB-0D9C82A91E2A}" srcOrd="0" destOrd="0" presId="urn:microsoft.com/office/officeart/2005/8/layout/list1"/>
    <dgm:cxn modelId="{67D89F31-D15D-48DE-8671-9CB11C5CAA6E}" type="presParOf" srcId="{18718D6E-D813-41AA-B4BB-0D9C82A91E2A}" destId="{9295F851-D211-464C-B0D1-17775B9A06DE}" srcOrd="0" destOrd="0" presId="urn:microsoft.com/office/officeart/2005/8/layout/list1"/>
    <dgm:cxn modelId="{DCADEB1A-48F5-46E9-A22F-CD7C3E628C94}" type="presParOf" srcId="{18718D6E-D813-41AA-B4BB-0D9C82A91E2A}" destId="{8388F90D-8947-47CD-953D-09A82DA1B4EF}" srcOrd="1" destOrd="0" presId="urn:microsoft.com/office/officeart/2005/8/layout/list1"/>
    <dgm:cxn modelId="{7213DCD9-5098-41A7-8B26-6EA31E506F28}" type="presParOf" srcId="{51A4D345-C97C-4165-AEAC-13A91C69CC7B}" destId="{BE41A26E-37B0-4162-AAAE-5CF2DE1DD164}" srcOrd="1" destOrd="0" presId="urn:microsoft.com/office/officeart/2005/8/layout/list1"/>
    <dgm:cxn modelId="{01CBE5E0-E151-4905-95B8-F7E2EAD44CBF}" type="presParOf" srcId="{51A4D345-C97C-4165-AEAC-13A91C69CC7B}" destId="{91B70DAD-4CEB-4342-B52C-60DC1308BF5B}" srcOrd="2" destOrd="0" presId="urn:microsoft.com/office/officeart/2005/8/layout/list1"/>
    <dgm:cxn modelId="{6190697F-9D08-40CF-BCA7-97254C536FD7}" type="presParOf" srcId="{51A4D345-C97C-4165-AEAC-13A91C69CC7B}" destId="{BDE28E88-F6AD-4788-B487-90BFA000517F}" srcOrd="3" destOrd="0" presId="urn:microsoft.com/office/officeart/2005/8/layout/list1"/>
    <dgm:cxn modelId="{14C63B09-1C13-4A81-87DC-8E7ABDC5CECB}" type="presParOf" srcId="{51A4D345-C97C-4165-AEAC-13A91C69CC7B}" destId="{3F71E93E-8FC2-4829-A0A3-F4B18C01160F}" srcOrd="4" destOrd="0" presId="urn:microsoft.com/office/officeart/2005/8/layout/list1"/>
    <dgm:cxn modelId="{42078C54-36AD-4CAC-9264-2D1A9F289710}" type="presParOf" srcId="{3F71E93E-8FC2-4829-A0A3-F4B18C01160F}" destId="{573F087D-7A55-4C1A-A8CC-9D593C974BCB}" srcOrd="0" destOrd="0" presId="urn:microsoft.com/office/officeart/2005/8/layout/list1"/>
    <dgm:cxn modelId="{C1A3B33A-5763-4BCE-85BF-4968EEF0EAC0}" type="presParOf" srcId="{3F71E93E-8FC2-4829-A0A3-F4B18C01160F}" destId="{12CB3C6D-2420-4396-B4A6-2606093940F5}" srcOrd="1" destOrd="0" presId="urn:microsoft.com/office/officeart/2005/8/layout/list1"/>
    <dgm:cxn modelId="{86C1A799-5D4D-4031-A127-0AA3C3073A19}" type="presParOf" srcId="{51A4D345-C97C-4165-AEAC-13A91C69CC7B}" destId="{B62FDD5E-FA3E-441E-A694-D3A6F690BA85}" srcOrd="5" destOrd="0" presId="urn:microsoft.com/office/officeart/2005/8/layout/list1"/>
    <dgm:cxn modelId="{4A030C94-8151-48A2-A5B5-2F857A179CB9}" type="presParOf" srcId="{51A4D345-C97C-4165-AEAC-13A91C69CC7B}" destId="{D8FF9E78-CA5F-4F43-96B6-54CA670E8966}" srcOrd="6" destOrd="0" presId="urn:microsoft.com/office/officeart/2005/8/layout/list1"/>
    <dgm:cxn modelId="{B9D9542C-0583-4B3D-BE59-03E746C1BC1E}" type="presParOf" srcId="{51A4D345-C97C-4165-AEAC-13A91C69CC7B}" destId="{17BF2ECD-2D48-4CF7-880D-BB13AF4B8621}" srcOrd="7" destOrd="0" presId="urn:microsoft.com/office/officeart/2005/8/layout/list1"/>
    <dgm:cxn modelId="{CAEF7C6C-9907-4FB0-BD9C-2850D9B6D82B}" type="presParOf" srcId="{51A4D345-C97C-4165-AEAC-13A91C69CC7B}" destId="{A2C83BA7-C84D-45B0-B1E3-23C0BA68E713}" srcOrd="8" destOrd="0" presId="urn:microsoft.com/office/officeart/2005/8/layout/list1"/>
    <dgm:cxn modelId="{79426E7B-0401-4622-AADC-0D807CF0A980}" type="presParOf" srcId="{A2C83BA7-C84D-45B0-B1E3-23C0BA68E713}" destId="{A96587EE-55C2-4002-8449-E469E80FA4F0}" srcOrd="0" destOrd="0" presId="urn:microsoft.com/office/officeart/2005/8/layout/list1"/>
    <dgm:cxn modelId="{5F4B9A0F-186F-4DC9-9255-A254470B7A22}" type="presParOf" srcId="{A2C83BA7-C84D-45B0-B1E3-23C0BA68E713}" destId="{E9185DAA-9703-4DE8-8D4E-AD99CA12B53E}" srcOrd="1" destOrd="0" presId="urn:microsoft.com/office/officeart/2005/8/layout/list1"/>
    <dgm:cxn modelId="{8EE35A53-24D7-4779-9253-BCAC8163E4C6}" type="presParOf" srcId="{51A4D345-C97C-4165-AEAC-13A91C69CC7B}" destId="{0B218AD2-6204-463B-983A-E36EC0D1A9E1}" srcOrd="9" destOrd="0" presId="urn:microsoft.com/office/officeart/2005/8/layout/list1"/>
    <dgm:cxn modelId="{97F5A585-1B3B-4B6A-B902-03D46CDB630D}" type="presParOf" srcId="{51A4D345-C97C-4165-AEAC-13A91C69CC7B}" destId="{A1A88E95-499F-4F75-AF9C-A87DCA06A091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FB87F-B591-475C-8BA9-423FC787DDC0}" type="datetimeFigureOut">
              <a:rPr lang="es-AR" smtClean="0"/>
              <a:pPr/>
              <a:t>15/02/2019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0C6C-0F77-4E06-9A4F-F83F85D313A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42910" y="571480"/>
            <a:ext cx="78581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solidFill>
                  <a:srgbClr val="1F497D"/>
                </a:solidFill>
                <a:latin typeface="Tahoma" pitchFamily="34" charset="0"/>
                <a:cs typeface="Tahoma" pitchFamily="34" charset="0"/>
              </a:rPr>
              <a:t>Uso Racional de Medicamentos</a:t>
            </a:r>
            <a:endParaRPr lang="es-ES" sz="4000" b="1" dirty="0" smtClean="0">
              <a:solidFill>
                <a:srgbClr val="1F497D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endParaRPr lang="es-E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endParaRPr lang="es-E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3000" dirty="0" smtClean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CuMAPS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3000" dirty="0" smtClean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Curso: Ciclo de Gestión del Medicamentos </a:t>
            </a:r>
            <a:endParaRPr lang="es-ES" sz="3000" dirty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2 Marcador de contenido"/>
          <p:cNvSpPr txBox="1"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>¿Cómo construir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>un uso racional de medicamentos en la propia comunidad?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s-ES_tradnl" sz="30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Uso Racional de Medicamentos</a:t>
            </a:r>
            <a:endParaRPr lang="es-AR" sz="3000" b="1" dirty="0" smtClean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La participación de todos.</a:t>
            </a:r>
          </a:p>
          <a:p>
            <a:pPr marL="514350" lvl="0" indent="-51435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Circulación y democratización de la palabra.</a:t>
            </a:r>
          </a:p>
          <a:p>
            <a:pPr marL="514350" lvl="0" indent="-51435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La experiencia de cada uno.</a:t>
            </a:r>
          </a:p>
          <a:p>
            <a:pPr marL="514350" lvl="0" indent="-51435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Compartir saberes, dudas, dificultades.</a:t>
            </a:r>
          </a:p>
          <a:p>
            <a:pPr marL="514350" lvl="0" indent="-51435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Un clima de respeto y escucha.</a:t>
            </a:r>
          </a:p>
          <a:p>
            <a:pPr marL="514350" lvl="0" indent="-51435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Reflexionar juntos en pequeños grupos.</a:t>
            </a:r>
          </a:p>
          <a:p>
            <a:pPr marL="514350" lvl="0" indent="-51435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Construcción colectiva y producción grupal.</a:t>
            </a:r>
          </a:p>
          <a:p>
            <a:pPr marL="514350" lvl="0" indent="-51435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Recordar que no hay opiniones correctas o incorrectas.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>¿Qué implica trabajar en forma de taller?</a:t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60000"/>
              </a:lnSpc>
              <a:buNone/>
              <a:defRPr/>
            </a:pPr>
            <a:r>
              <a:rPr lang="es-ES" b="1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Buscamos que los pacientes:</a:t>
            </a:r>
            <a:br>
              <a:rPr lang="es-ES" b="1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endParaRPr lang="es-AR" dirty="0" smtClean="0">
              <a:solidFill>
                <a:schemeClr val="tx1">
                  <a:tint val="75000"/>
                </a:schemeClr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0" lvl="0" indent="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0D2B88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Reciban la medicación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adecuada a sus necesidades clínicas </a:t>
            </a:r>
          </a:p>
          <a:p>
            <a:pPr marL="0" lvl="0" indent="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en las </a:t>
            </a:r>
            <a:r>
              <a:rPr lang="es-ES" dirty="0" smtClean="0">
                <a:solidFill>
                  <a:srgbClr val="0D2B88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dosis correspondientes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a sus requisitos individuales  </a:t>
            </a:r>
          </a:p>
          <a:p>
            <a:pPr marL="0" lvl="0" indent="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0D2B88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durante un período de tiempo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adecuado, </a:t>
            </a:r>
          </a:p>
          <a:p>
            <a:pPr marL="0" lvl="0" indent="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y al </a:t>
            </a:r>
            <a:r>
              <a:rPr lang="es-ES" dirty="0" smtClean="0">
                <a:solidFill>
                  <a:srgbClr val="0D2B88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menor costo posible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para ellos y para la comunidad. 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>
              <a:buNone/>
            </a:pPr>
            <a:endParaRPr lang="es-AR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>Con el Uso Racional de Medicamentos</a:t>
            </a:r>
            <a:endParaRPr kumimoji="0" lang="es-AR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lvl="0" algn="l"/>
            <a:r>
              <a:rPr lang="es-ES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Recordar que…</a:t>
            </a:r>
            <a:r>
              <a:rPr lang="en-US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lang="es-ES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Un medicamento sólo sirve, si cumple con los usos para lo que fue fabricado</a:t>
            </a:r>
          </a:p>
          <a:p>
            <a:pPr marL="0" lvl="0" indent="0" algn="ctr">
              <a:buNone/>
              <a:defRPr/>
            </a:pPr>
            <a:endParaRPr lang="es-ES" sz="2800" dirty="0" smtClean="0">
              <a:solidFill>
                <a:schemeClr val="tx1">
                  <a:tint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0D2B88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PREVENIR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enfermedades </a:t>
            </a:r>
          </a:p>
          <a:p>
            <a:pPr marL="0" lvl="0" indent="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0D2B88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ALIVIAR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signos y/o síntomas </a:t>
            </a:r>
          </a:p>
          <a:p>
            <a:pPr marL="0" lvl="0" indent="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0D2B88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CONTROLAR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enfermedades </a:t>
            </a:r>
          </a:p>
          <a:p>
            <a:pPr marL="0" lvl="0" indent="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0D2B88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DIAGNOSTICAR</a:t>
            </a:r>
          </a:p>
          <a:p>
            <a:pPr marL="0" lvl="0" indent="0" algn="ctr">
              <a:buClr>
                <a:srgbClr val="00B050"/>
              </a:buClr>
              <a:buSzPct val="120000"/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0D2B88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CURAR</a:t>
            </a:r>
            <a:endParaRPr lang="en-US" b="1" dirty="0" smtClean="0">
              <a:solidFill>
                <a:srgbClr val="0D2B88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0" lvl="0" indent="0" algn="ctr">
              <a:buNone/>
              <a:defRPr/>
            </a:pPr>
            <a:endParaRPr lang="es-ES" sz="2800" dirty="0" smtClean="0">
              <a:solidFill>
                <a:schemeClr val="tx1">
                  <a:tint val="75000"/>
                </a:schemeClr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endParaRPr lang="es-A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s-AR" dirty="0" smtClean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       Racional			Irracional</a:t>
            </a:r>
          </a:p>
          <a:p>
            <a:endParaRPr lang="es-AR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>USO RACIONAL / IRRACIONAL DE MEDICAMENTOS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5" name="Picture 18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2684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08233"/>
            <a:ext cx="23463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473050" y="1919275"/>
            <a:ext cx="354012" cy="354013"/>
          </a:xfrm>
          <a:prstGeom prst="ellipse">
            <a:avLst/>
          </a:prstGeom>
          <a:solidFill>
            <a:srgbClr val="0D2B8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928662" y="1714488"/>
            <a:ext cx="69342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</a:pPr>
            <a:endParaRPr lang="es-ES" b="1" dirty="0">
              <a:latin typeface="Calibri" pitchFamily="34" charset="0"/>
            </a:endParaRPr>
          </a:p>
          <a:p>
            <a:pPr marL="342900" indent="-342900"/>
            <a:r>
              <a:rPr lang="es-ES" sz="220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El profesional que PRESCRIBE </a:t>
            </a:r>
          </a:p>
          <a:p>
            <a:pPr marL="342900" indent="-342900"/>
            <a:endParaRPr lang="es-ES" sz="22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342900" indent="-342900"/>
            <a:endParaRPr lang="es-ES" sz="22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342900" indent="-342900"/>
            <a:r>
              <a:rPr lang="es-ES" sz="220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El que PROMOCIONA los medicamentos</a:t>
            </a:r>
          </a:p>
          <a:p>
            <a:pPr marL="342900" indent="-342900"/>
            <a:endParaRPr lang="es-ES" sz="22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342900" indent="-342900"/>
            <a:r>
              <a:rPr lang="es-ES" sz="220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El que entrega los medicamentos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s-ES" sz="22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342900" indent="-342900"/>
            <a:r>
              <a:rPr lang="es-ES" sz="220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El paciente</a:t>
            </a:r>
            <a:endParaRPr lang="en-US" sz="22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0" y="285728"/>
            <a:ext cx="8712200" cy="86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60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USO RACIONAL / IRRACIONAL DE MEDICAMENTOS</a:t>
            </a:r>
            <a:endParaRPr lang="en-US" sz="26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77812" y="2871775"/>
            <a:ext cx="354013" cy="354013"/>
          </a:xfrm>
          <a:prstGeom prst="ellipse">
            <a:avLst/>
          </a:prstGeom>
          <a:solidFill>
            <a:srgbClr val="0D2B8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477812" y="3590913"/>
            <a:ext cx="354013" cy="354012"/>
          </a:xfrm>
          <a:prstGeom prst="ellipse">
            <a:avLst/>
          </a:prstGeom>
          <a:solidFill>
            <a:srgbClr val="0D2B8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77812" y="4311638"/>
            <a:ext cx="354013" cy="354012"/>
          </a:xfrm>
          <a:prstGeom prst="ellipse">
            <a:avLst/>
          </a:prstGeom>
          <a:solidFill>
            <a:srgbClr val="0D2B8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" name="8 Imagen" descr="medico.jpg"/>
          <p:cNvPicPr>
            <a:picLocks noChangeAspect="1"/>
          </p:cNvPicPr>
          <p:nvPr/>
        </p:nvPicPr>
        <p:blipFill>
          <a:blip r:embed="rId2"/>
          <a:srcRect l="39294" r="28242" b="11255"/>
          <a:stretch>
            <a:fillRect/>
          </a:stretch>
        </p:blipFill>
        <p:spPr bwMode="auto">
          <a:xfrm>
            <a:off x="6000760" y="1071546"/>
            <a:ext cx="67151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farmaci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357562"/>
            <a:ext cx="15113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nuev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046287"/>
            <a:ext cx="17145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214818"/>
            <a:ext cx="1571636" cy="1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785794"/>
            <a:ext cx="8229600" cy="4525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>¿Qué principios y valores sostienen y transforman nuestras prácticas e intervenciones?</a:t>
            </a: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r>
              <a:rPr lang="es-ES" b="1" dirty="0" smtClean="0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Derecho a la salud</a:t>
            </a: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endParaRPr lang="es-ES" b="1" dirty="0" smtClean="0">
              <a:solidFill>
                <a:srgbClr val="00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r>
              <a:rPr lang="es-ES" b="1" dirty="0" smtClean="0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Accesibilidad</a:t>
            </a: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endParaRPr lang="es-ES" b="1" dirty="0" smtClean="0">
              <a:solidFill>
                <a:srgbClr val="00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r>
              <a:rPr lang="es-ES_tradnl" b="1" dirty="0" smtClean="0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Compromiso de todos los sectores </a:t>
            </a: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endParaRPr lang="es-ES_tradnl" b="1" dirty="0" smtClean="0">
              <a:solidFill>
                <a:srgbClr val="00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r>
              <a:rPr lang="es-ES_tradnl" b="1" dirty="0" smtClean="0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Construcción de equipo de salud</a:t>
            </a: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endParaRPr lang="es-ES" b="1" dirty="0" smtClean="0">
              <a:solidFill>
                <a:srgbClr val="00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r>
              <a:rPr lang="es-ES" b="1" dirty="0" smtClean="0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Reflexionar y acción</a:t>
            </a: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endParaRPr lang="es-ES" b="1" dirty="0" smtClean="0">
              <a:solidFill>
                <a:srgbClr val="00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r>
              <a:rPr lang="es-ES" b="1" dirty="0" smtClean="0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Pensar con el otro </a:t>
            </a:r>
            <a:r>
              <a:rPr lang="es-ES" dirty="0" smtClean="0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(equipo de salud/comunidad)</a:t>
            </a: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endParaRPr lang="es-ES" b="1" dirty="0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r>
              <a:rPr lang="es-ES" b="1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b="1" dirty="0" smtClean="0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Vinculo de confianza</a:t>
            </a:r>
          </a:p>
          <a:p>
            <a:pPr eaLnBrk="0" hangingPunct="0">
              <a:lnSpc>
                <a:spcPct val="70000"/>
              </a:lnSpc>
              <a:buFont typeface="Arial" charset="0"/>
              <a:buChar char="•"/>
              <a:defRPr/>
            </a:pPr>
            <a:endParaRPr lang="es-ES" b="1" dirty="0" smtClean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s-AR" dirty="0"/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>RACIONAL</a:t>
            </a:r>
            <a:r>
              <a:rPr kumimoji="0" lang="es-ES_tradnl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> VS</a:t>
            </a:r>
            <a:r>
              <a:rPr kumimoji="0" lang="es-ES_tradnl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kumimoji="0" lang="es-ES_tradnl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Tahoma" pitchFamily="34" charset="0"/>
              </a:rPr>
              <a:t>IRRACIONAL</a:t>
            </a: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5 Marcador de contenido"/>
          <p:cNvSpPr>
            <a:spLocks/>
          </p:cNvSpPr>
          <p:nvPr/>
        </p:nvSpPr>
        <p:spPr bwMode="auto">
          <a:xfrm>
            <a:off x="2285984" y="1500174"/>
            <a:ext cx="6530975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2000" b="1" dirty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s-ES" sz="2400" b="1" dirty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Vulneración de Derechos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2400" b="1" dirty="0">
              <a:solidFill>
                <a:srgbClr val="FF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2400" b="1" dirty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Sistema expulsivo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2400" b="1" dirty="0">
              <a:solidFill>
                <a:srgbClr val="FF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_tradnl" sz="2400" b="1" dirty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Trabajo en soledad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2400" b="1" dirty="0">
              <a:solidFill>
                <a:srgbClr val="FF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2400" b="1" dirty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Acción sin reflexión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2400" b="1" dirty="0">
              <a:solidFill>
                <a:srgbClr val="FF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2400" b="1" dirty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Inmediatez-consumo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2400" b="1" dirty="0">
              <a:solidFill>
                <a:srgbClr val="FF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2400" b="1" dirty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Pensar solo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ES" sz="2400" b="1" dirty="0">
              <a:solidFill>
                <a:srgbClr val="FF0066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sz="2400" b="1" dirty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Ausencia de vinculo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2400" b="1" dirty="0">
              <a:latin typeface="Calibri" pitchFamily="34" charset="0"/>
              <a:ea typeface="Arial Unicode MS" pitchFamily="34" charset="-128"/>
              <a:cs typeface="Tahoma" pitchFamily="34" charset="0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s-ES" sz="2400" b="1" dirty="0">
              <a:latin typeface="Calibri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245</Words>
  <Application>Microsoft Office PowerPoint</Application>
  <PresentationFormat>Presentación en pantalla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Uso Racional de Medicamentos</vt:lpstr>
      <vt:lpstr> ¿Qué implica trabajar en forma de taller? </vt:lpstr>
      <vt:lpstr>Con el Uso Racional de Medicamentos</vt:lpstr>
      <vt:lpstr>Recordar que… </vt:lpstr>
      <vt:lpstr>USO RACIONAL / IRRACIONAL DE MEDICAMENTOS</vt:lpstr>
      <vt:lpstr>Diapositiva 7</vt:lpstr>
      <vt:lpstr>Diapositiva 8</vt:lpstr>
      <vt:lpstr>RACIONAL VS IRRACIONAL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lkoren</dc:creator>
  <cp:lastModifiedBy>siannaccio</cp:lastModifiedBy>
  <cp:revision>15</cp:revision>
  <dcterms:created xsi:type="dcterms:W3CDTF">2016-07-25T17:45:26Z</dcterms:created>
  <dcterms:modified xsi:type="dcterms:W3CDTF">2019-02-15T19:36:51Z</dcterms:modified>
</cp:coreProperties>
</file>